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layfair Display"/>
      <p:regular r:id="rId20"/>
      <p:bold r:id="rId21"/>
      <p:italic r:id="rId22"/>
      <p:boldItalic r:id="rId23"/>
    </p:embeddedFont>
    <p:embeddedFont>
      <p:font typeface="Nunito"/>
      <p:regular r:id="rId24"/>
      <p:bold r:id="rId25"/>
      <p:italic r:id="rId26"/>
      <p:boldItalic r:id="rId27"/>
    </p:embeddedFont>
    <p:embeddedFont>
      <p:font typeface="Lat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regular.fntdata"/><Relationship Id="rId22" Type="http://schemas.openxmlformats.org/officeDocument/2006/relationships/font" Target="fonts/PlayfairDisplay-italic.fntdata"/><Relationship Id="rId21" Type="http://schemas.openxmlformats.org/officeDocument/2006/relationships/font" Target="fonts/PlayfairDisplay-bold.fntdata"/><Relationship Id="rId24" Type="http://schemas.openxmlformats.org/officeDocument/2006/relationships/font" Target="fonts/Nunito-regular.fntdata"/><Relationship Id="rId23" Type="http://schemas.openxmlformats.org/officeDocument/2006/relationships/font" Target="fonts/PlayfairDispl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8" Type="http://schemas.openxmlformats.org/officeDocument/2006/relationships/font" Target="fonts/Lato-regular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Italic.fntdata"/><Relationship Id="rId3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d470b215aa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d470b215aa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작품 시연 시작~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470b215aa_8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470b215aa_8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d470b215aa_8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d470b215aa_8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일상일 때 데이터 삭제 되는거 보여주는 슬라이드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470b215aa_8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470b215aa_8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응급감지가되면  감지된 영상 기준 앞뒤로 20초씩은 삭제를 멈춘다.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그리고 그 다음 부터 다시 저장 시작~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6f83aa9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6f83aa9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83aa9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83aa9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470b215a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d470b215a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독거누인의 추이 / 돌봄 서비스시설 부족함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83aa9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83aa9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개요 -&gt; 노인의 고독사 점점 많다는 걸 알려줌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470b215aa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470b215aa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정부에서도 독거노인에게  관심을 가질만큼 사회적 문제로 대두되고 있다. 그래서 우리도 만들라고한다~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개요 끝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470b215aa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470b215aa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해결하고자 하는 문제~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470b215a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470b215a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작품소개 시작~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d470b215aa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d470b215aa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키넥트의 Body tracking을 이용한 제품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470b215aa_1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470b215aa_1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작품소개 시작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ato"/>
              <a:buNone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96363" y="3266930"/>
            <a:ext cx="2951400" cy="70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Font typeface="Lato"/>
              <a:buNone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91378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coral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zHzfaYSj_cbaNbcURBv8gsm0yUxWIxL6/view" TargetMode="External"/><Relationship Id="rId4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3021250" y="1064025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2600"/>
              <a:t>혼자라고 생각말기</a:t>
            </a:r>
            <a:endParaRPr sz="260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4039350" y="2807465"/>
            <a:ext cx="2951400" cy="19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201600276 박유승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201600286 이보근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201600291 이재희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201600294 임승호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63900" y="2151550"/>
            <a:ext cx="91440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작품 시연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3" title="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8646775" cy="485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24"/>
          <p:cNvGrpSpPr/>
          <p:nvPr/>
        </p:nvGrpSpPr>
        <p:grpSpPr>
          <a:xfrm>
            <a:off x="0" y="0"/>
            <a:ext cx="6376100" cy="1933575"/>
            <a:chOff x="0" y="0"/>
            <a:chExt cx="6376100" cy="1933575"/>
          </a:xfrm>
        </p:grpSpPr>
        <p:pic>
          <p:nvPicPr>
            <p:cNvPr id="131" name="Google Shape;131;p2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0"/>
              <a:ext cx="4564918" cy="1933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2" name="Google Shape;132;p24"/>
            <p:cNvSpPr/>
            <p:nvPr/>
          </p:nvSpPr>
          <p:spPr>
            <a:xfrm>
              <a:off x="37875" y="151500"/>
              <a:ext cx="4527000" cy="2121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3" name="Google Shape;133;p24"/>
            <p:cNvCxnSpPr/>
            <p:nvPr/>
          </p:nvCxnSpPr>
          <p:spPr>
            <a:xfrm>
              <a:off x="4570425" y="275925"/>
              <a:ext cx="636900" cy="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34" name="Google Shape;134;p24"/>
            <p:cNvSpPr txBox="1"/>
            <p:nvPr/>
          </p:nvSpPr>
          <p:spPr>
            <a:xfrm>
              <a:off x="5145200" y="98925"/>
              <a:ext cx="12309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200">
                  <a:solidFill>
                    <a:srgbClr val="FF0000"/>
                  </a:solidFill>
                  <a:latin typeface="Lato"/>
                  <a:ea typeface="Lato"/>
                  <a:cs typeface="Lato"/>
                  <a:sym typeface="Lato"/>
                </a:rPr>
                <a:t>프로그램 실행</a:t>
              </a:r>
              <a:endParaRPr b="1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  <p:grpSp>
        <p:nvGrpSpPr>
          <p:cNvPr id="135" name="Google Shape;135;p24"/>
          <p:cNvGrpSpPr/>
          <p:nvPr/>
        </p:nvGrpSpPr>
        <p:grpSpPr>
          <a:xfrm>
            <a:off x="11475" y="1101875"/>
            <a:ext cx="9033200" cy="3815375"/>
            <a:chOff x="11475" y="1101875"/>
            <a:chExt cx="9033200" cy="3815375"/>
          </a:xfrm>
        </p:grpSpPr>
        <p:pic>
          <p:nvPicPr>
            <p:cNvPr id="136" name="Google Shape;136;p2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1475" y="2164525"/>
              <a:ext cx="6149701" cy="27527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7" name="Google Shape;137;p24"/>
            <p:cNvSpPr/>
            <p:nvPr/>
          </p:nvSpPr>
          <p:spPr>
            <a:xfrm>
              <a:off x="11475" y="2383300"/>
              <a:ext cx="2924100" cy="659100"/>
            </a:xfrm>
            <a:prstGeom prst="rect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24"/>
            <p:cNvSpPr/>
            <p:nvPr/>
          </p:nvSpPr>
          <p:spPr>
            <a:xfrm>
              <a:off x="2317975" y="1850950"/>
              <a:ext cx="1962000" cy="323100"/>
            </a:xfrm>
            <a:prstGeom prst="uturnArrow">
              <a:avLst>
                <a:gd fmla="val 25000" name="adj1"/>
                <a:gd fmla="val 25000" name="adj2"/>
                <a:gd fmla="val 25000" name="adj3"/>
                <a:gd fmla="val 43750" name="adj4"/>
                <a:gd fmla="val 75000" name="adj5"/>
              </a:avLst>
            </a:prstGeom>
            <a:solidFill>
              <a:srgbClr val="E0666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39" name="Google Shape;139;p24"/>
            <p:cNvCxnSpPr/>
            <p:nvPr/>
          </p:nvCxnSpPr>
          <p:spPr>
            <a:xfrm flipH="1" rot="10800000">
              <a:off x="4264775" y="1325500"/>
              <a:ext cx="1356000" cy="530400"/>
            </a:xfrm>
            <a:prstGeom prst="straightConnector1">
              <a:avLst/>
            </a:prstGeom>
            <a:noFill/>
            <a:ln cap="flat" cmpd="sng" w="9525">
              <a:solidFill>
                <a:srgbClr val="FF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40" name="Google Shape;140;p24"/>
            <p:cNvSpPr txBox="1"/>
            <p:nvPr/>
          </p:nvSpPr>
          <p:spPr>
            <a:xfrm>
              <a:off x="5582850" y="1101875"/>
              <a:ext cx="2128500" cy="36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ko" sz="1200">
                  <a:solidFill>
                    <a:srgbClr val="FF0000"/>
                  </a:solidFill>
                  <a:latin typeface="Lato"/>
                  <a:ea typeface="Lato"/>
                  <a:cs typeface="Lato"/>
                  <a:sym typeface="Lato"/>
                </a:rPr>
                <a:t>첫 번째 영상 삭제완료</a:t>
              </a:r>
              <a:endParaRPr b="1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pic>
          <p:nvPicPr>
            <p:cNvPr id="141" name="Google Shape;141;p2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2929025" y="2183575"/>
              <a:ext cx="6115650" cy="27336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2" name="Google Shape;142;p24"/>
            <p:cNvSpPr/>
            <p:nvPr/>
          </p:nvSpPr>
          <p:spPr>
            <a:xfrm>
              <a:off x="2929025" y="2383300"/>
              <a:ext cx="2772600" cy="6591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638" y="2456900"/>
            <a:ext cx="5762625" cy="1762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438" y="343450"/>
            <a:ext cx="5715000" cy="1752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9" name="Google Shape;149;p25"/>
          <p:cNvCxnSpPr/>
          <p:nvPr/>
        </p:nvCxnSpPr>
        <p:spPr>
          <a:xfrm flipH="1" rot="10800000">
            <a:off x="6057350" y="864175"/>
            <a:ext cx="931800" cy="75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25"/>
          <p:cNvSpPr txBox="1"/>
          <p:nvPr/>
        </p:nvSpPr>
        <p:spPr>
          <a:xfrm>
            <a:off x="7015050" y="667825"/>
            <a:ext cx="1242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응급감지</a:t>
            </a:r>
            <a:endParaRPr b="1"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5"/>
          <p:cNvSpPr txBox="1"/>
          <p:nvPr/>
        </p:nvSpPr>
        <p:spPr>
          <a:xfrm>
            <a:off x="6594150" y="3153313"/>
            <a:ext cx="2257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FF0000"/>
                </a:solidFill>
                <a:latin typeface="Lato"/>
                <a:ea typeface="Lato"/>
                <a:cs typeface="Lato"/>
                <a:sym typeface="Lato"/>
              </a:rPr>
              <a:t>다시 처음처럼 진행</a:t>
            </a:r>
            <a:endParaRPr b="1" sz="1200">
              <a:solidFill>
                <a:srgbClr val="FF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5"/>
          <p:cNvSpPr/>
          <p:nvPr/>
        </p:nvSpPr>
        <p:spPr>
          <a:xfrm>
            <a:off x="342350" y="760825"/>
            <a:ext cx="5715000" cy="214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5"/>
          <p:cNvSpPr/>
          <p:nvPr/>
        </p:nvSpPr>
        <p:spPr>
          <a:xfrm>
            <a:off x="6041250" y="1470800"/>
            <a:ext cx="552900" cy="2341200"/>
          </a:xfrm>
          <a:prstGeom prst="curvedLeft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5"/>
          <p:cNvSpPr/>
          <p:nvPr/>
        </p:nvSpPr>
        <p:spPr>
          <a:xfrm>
            <a:off x="353125" y="2475325"/>
            <a:ext cx="5715000" cy="10824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5" name="Google Shape;155;p25"/>
          <p:cNvCxnSpPr/>
          <p:nvPr/>
        </p:nvCxnSpPr>
        <p:spPr>
          <a:xfrm>
            <a:off x="6075200" y="2507475"/>
            <a:ext cx="1178700" cy="10800"/>
          </a:xfrm>
          <a:prstGeom prst="straightConnector1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6" name="Google Shape;156;p25"/>
          <p:cNvSpPr txBox="1"/>
          <p:nvPr/>
        </p:nvSpPr>
        <p:spPr>
          <a:xfrm>
            <a:off x="7273825" y="2328225"/>
            <a:ext cx="1178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200">
                <a:solidFill>
                  <a:srgbClr val="0000FF"/>
                </a:solidFill>
                <a:latin typeface="Lato"/>
                <a:ea typeface="Lato"/>
                <a:cs typeface="Lato"/>
                <a:sym typeface="Lato"/>
              </a:rPr>
              <a:t>변하지않음</a:t>
            </a:r>
            <a:endParaRPr b="1" sz="1200">
              <a:solidFill>
                <a:srgbClr val="0000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25"/>
          <p:cNvSpPr/>
          <p:nvPr/>
        </p:nvSpPr>
        <p:spPr>
          <a:xfrm>
            <a:off x="344950" y="326725"/>
            <a:ext cx="5715000" cy="10824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6"/>
          <p:cNvSpPr txBox="1"/>
          <p:nvPr>
            <p:ph type="ctrTitle"/>
          </p:nvPr>
        </p:nvSpPr>
        <p:spPr>
          <a:xfrm>
            <a:off x="3096300" y="1779600"/>
            <a:ext cx="2951400" cy="158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감사합니다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발표 순서</a:t>
            </a:r>
            <a:endParaRPr/>
          </a:p>
        </p:txBody>
      </p:sp>
      <p:sp>
        <p:nvSpPr>
          <p:cNvPr id="66" name="Google Shape;66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600"/>
          </a:p>
          <a:p>
            <a:pPr indent="-374650" lvl="0" marL="457200" rtl="0" algn="l">
              <a:lnSpc>
                <a:spcPct val="200000"/>
              </a:lnSpc>
              <a:spcBef>
                <a:spcPts val="800"/>
              </a:spcBef>
              <a:spcAft>
                <a:spcPts val="0"/>
              </a:spcAft>
              <a:buSzPts val="2300"/>
              <a:buChar char="●"/>
            </a:pPr>
            <a:r>
              <a:rPr lang="ko" sz="2300"/>
              <a:t>개요</a:t>
            </a:r>
            <a:endParaRPr sz="2300"/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ko" sz="2300"/>
              <a:t>작품 소개</a:t>
            </a:r>
            <a:endParaRPr sz="23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ko" sz="2000"/>
              <a:t>사용한 프로그램/하드웨어</a:t>
            </a:r>
            <a:endParaRPr sz="2000"/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ko" sz="2300"/>
              <a:t>작품 시연</a:t>
            </a:r>
            <a:endParaRPr sz="2300"/>
          </a:p>
          <a:p>
            <a:pPr indent="-3746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ko" sz="2300"/>
              <a:t>마무리</a:t>
            </a:r>
            <a:endParaRPr sz="2300"/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3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1203350" y="1938850"/>
            <a:ext cx="7030500" cy="25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74025"/>
            <a:ext cx="4188025" cy="3998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450" y="793625"/>
            <a:ext cx="3877726" cy="3736925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type="title"/>
          </p:nvPr>
        </p:nvSpPr>
        <p:spPr>
          <a:xfrm>
            <a:off x="64275" y="2258700"/>
            <a:ext cx="91440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개요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121023">
            <a:off x="609448" y="605132"/>
            <a:ext cx="3487629" cy="3933237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520490">
            <a:off x="4190517" y="763515"/>
            <a:ext cx="3946667" cy="3502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70500" y="141450"/>
            <a:ext cx="4603000" cy="490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3554">
            <a:off x="381607" y="329594"/>
            <a:ext cx="3954588" cy="419568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32459">
            <a:off x="4855121" y="496896"/>
            <a:ext cx="3748784" cy="409343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73225" y="1245425"/>
            <a:ext cx="5197549" cy="22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205175" y="70125"/>
            <a:ext cx="89388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해결하고자 하는 문제</a:t>
            </a:r>
            <a:endParaRPr/>
          </a:p>
        </p:txBody>
      </p:sp>
      <p:pic>
        <p:nvPicPr>
          <p:cNvPr id="94" name="Google Shape;9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4950" y="777525"/>
            <a:ext cx="4319050" cy="182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4950" y="2795875"/>
            <a:ext cx="4319050" cy="190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6150" y="777525"/>
            <a:ext cx="4609050" cy="392025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205175" y="4704850"/>
            <a:ext cx="45900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999999"/>
                </a:solidFill>
                <a:latin typeface="Nunito"/>
                <a:ea typeface="Nunito"/>
                <a:cs typeface="Nunito"/>
                <a:sym typeface="Nunito"/>
              </a:rPr>
              <a:t>출처 : 경기복지재단</a:t>
            </a:r>
            <a:endParaRPr>
              <a:solidFill>
                <a:srgbClr val="999999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0" y="2140825"/>
            <a:ext cx="91440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작품 소개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9975" y="755288"/>
            <a:ext cx="3453350" cy="330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8250" y="1576375"/>
            <a:ext cx="4791075" cy="1990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291600" y="263550"/>
            <a:ext cx="8852400" cy="6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사용한 프로그램/하드웨어</a:t>
            </a:r>
            <a:endParaRPr/>
          </a:p>
        </p:txBody>
      </p:sp>
      <p:sp>
        <p:nvSpPr>
          <p:cNvPr id="114" name="Google Shape;114;p21"/>
          <p:cNvSpPr txBox="1"/>
          <p:nvPr/>
        </p:nvSpPr>
        <p:spPr>
          <a:xfrm>
            <a:off x="437400" y="1513475"/>
            <a:ext cx="85608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-Visual studio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-open CV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-Kinect V2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4625" y="1396288"/>
            <a:ext cx="434340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